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 Medium"/>
      <p:regular r:id="rId21"/>
    </p:embeddedFont>
    <p:embeddedFont>
      <p:font typeface="Roboto Medium"/>
      <p:regular r:id="rId22"/>
    </p:embeddedFont>
    <p:embeddedFont>
      <p:font typeface="Roboto Medium"/>
      <p:regular r:id="rId23"/>
    </p:embeddedFont>
    <p:embeddedFont>
      <p:font typeface="Roboto Medium"/>
      <p:regular r:id="rId24"/>
    </p:embeddedFont>
    <p:embeddedFont>
      <p:font typeface="Roboto Medium"/>
      <p:regular r:id="rId25"/>
    </p:embeddedFont>
    <p:embeddedFont>
      <p:font typeface="Roboto Medium"/>
      <p:regular r:id="rId26"/>
    </p:embeddedFont>
    <p:embeddedFont>
      <p:font typeface="Roboto Medium"/>
      <p:regular r:id="rId27"/>
    </p:embeddedFont>
    <p:embeddedFont>
      <p:font typeface="Roboto Medium"/>
      <p:regular r:id="rId28"/>
    </p:embeddedFont>
    <p:embeddedFont>
      <p:font typeface="Roboto Medium"/>
      <p:regular r:id="rId29"/>
    </p:embeddedFont>
    <p:embeddedFont>
      <p:font typeface="Roboto Medium"/>
      <p:regular r:id="rId30"/>
    </p:embeddedFont>
    <p:embeddedFont>
      <p:font typeface="Roboto Medium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  <p:embeddedFont>
      <p:font typeface="Roboto"/>
      <p:regular r:id="rId41"/>
    </p:embeddedFont>
    <p:embeddedFont>
      <p:font typeface="Roboto"/>
      <p:regular r:id="rId42"/>
    </p:embeddedFont>
    <p:embeddedFont>
      <p:font typeface="Roboto"/>
      <p:regular r:id="rId43"/>
    </p:embeddedFont>
    <p:embeddedFont>
      <p:font typeface="Roboto"/>
      <p:regular r:id="rId44"/>
    </p:embeddedFont>
    <p:embeddedFont>
      <p:font typeface="Roboto"/>
      <p:regular r:id="rId45"/>
    </p:embeddedFont>
    <p:embeddedFont>
      <p:font typeface="Roboto"/>
      <p:regular r:id="rId46"/>
    </p:embeddedFont>
    <p:embeddedFont>
      <p:font typeface="Roboto"/>
      <p:regular r:id="rId47"/>
    </p:embeddedFont>
    <p:embeddedFont>
      <p:font typeface="Roboto"/>
      <p:regular r:id="rId48"/>
    </p:embeddedFont>
    <p:embeddedFont>
      <p:font typeface="Roboto"/>
      <p:regular r:id="rId49"/>
    </p:embeddedFont>
    <p:embeddedFont>
      <p:font typeface="Roboto"/>
      <p:regular r:id="rId50"/>
    </p:embeddedFont>
    <p:embeddedFont>
      <p:font typeface="Roboto"/>
      <p:regular r:id="rId51"/>
    </p:embeddedFont>
    <p:embeddedFont>
      <p:font typeface="Roboto"/>
      <p:regular r:id="rId52"/>
    </p:embeddedFont>
    <p:embeddedFont>
      <p:font typeface="Roboto"/>
      <p:regular r:id="rId5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font" Target="fonts/font17.fntdata"/><Relationship Id="rId35" Type="http://schemas.openxmlformats.org/officeDocument/2006/relationships/font" Target="fonts/font18.fntdata"/><Relationship Id="rId36" Type="http://schemas.openxmlformats.org/officeDocument/2006/relationships/font" Target="fonts/font19.fntdata"/><Relationship Id="rId37" Type="http://schemas.openxmlformats.org/officeDocument/2006/relationships/font" Target="fonts/font20.fntdata"/><Relationship Id="rId38" Type="http://schemas.openxmlformats.org/officeDocument/2006/relationships/font" Target="fonts/font21.fntdata"/><Relationship Id="rId39" Type="http://schemas.openxmlformats.org/officeDocument/2006/relationships/font" Target="fonts/font22.fntdata"/><Relationship Id="rId40" Type="http://schemas.openxmlformats.org/officeDocument/2006/relationships/font" Target="fonts/font23.fntdata"/><Relationship Id="rId41" Type="http://schemas.openxmlformats.org/officeDocument/2006/relationships/font" Target="fonts/font24.fntdata"/><Relationship Id="rId42" Type="http://schemas.openxmlformats.org/officeDocument/2006/relationships/font" Target="fonts/font25.fntdata"/><Relationship Id="rId43" Type="http://schemas.openxmlformats.org/officeDocument/2006/relationships/font" Target="fonts/font26.fntdata"/><Relationship Id="rId44" Type="http://schemas.openxmlformats.org/officeDocument/2006/relationships/font" Target="fonts/font27.fntdata"/><Relationship Id="rId45" Type="http://schemas.openxmlformats.org/officeDocument/2006/relationships/font" Target="fonts/font28.fntdata"/><Relationship Id="rId46" Type="http://schemas.openxmlformats.org/officeDocument/2006/relationships/font" Target="fonts/font29.fntdata"/><Relationship Id="rId47" Type="http://schemas.openxmlformats.org/officeDocument/2006/relationships/font" Target="fonts/font30.fntdata"/><Relationship Id="rId48" Type="http://schemas.openxmlformats.org/officeDocument/2006/relationships/font" Target="fonts/font31.fntdata"/><Relationship Id="rId49" Type="http://schemas.openxmlformats.org/officeDocument/2006/relationships/font" Target="fonts/font32.fntdata"/><Relationship Id="rId50" Type="http://schemas.openxmlformats.org/officeDocument/2006/relationships/font" Target="fonts/font33.fntdata"/><Relationship Id="rId51" Type="http://schemas.openxmlformats.org/officeDocument/2006/relationships/font" Target="fonts/font34.fntdata"/><Relationship Id="rId52" Type="http://schemas.openxmlformats.org/officeDocument/2006/relationships/font" Target="fonts/font35.fntdata"/><Relationship Id="rId53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adb-3249565684546148.8.azuredatabricks.net/?o=3249565684546148#notebook/566598230449711" TargetMode="External"/><Relationship Id="rId2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0" y="2240280"/>
            <a:ext cx="6667500" cy="3749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8998"/>
            <a:ext cx="57276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Capstone Project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5559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9817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73648"/>
            <a:ext cx="15074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Elias Joy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67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1247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6692" y="2742843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Preference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Uber was the most preferred service, despite Lyft generating higher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3185041"/>
            <a:ext cx="126799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Analysis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Lyft’s revenue advantage was due to its surge multiplier, while Uber maintained a constant surge multiplier of 1.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3990142"/>
            <a:ext cx="126799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Surge Multiplier Insights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The surge multiplier for Lyft was not influenced by weather conditions. Instead, it was determined by specific Lyft variants operating in particular locations.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4795242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Day-wise Trends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Thursday emerged as the busiest weekday for both services.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56692" y="5237440"/>
            <a:ext cx="126799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Comparisons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519595" y="5679638"/>
            <a:ext cx="12317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Popular Service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UberXL had the highest usage.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519595" y="6121837"/>
            <a:ext cx="12317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Cheapest Option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Shared Lyft was the least expensive.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519595" y="6564035"/>
            <a:ext cx="12317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Expensive Option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Black SUV was the most premium offering.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3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3334"/>
            <a:ext cx="13042821" cy="5451872"/>
          </a:xfrm>
          <a:prstGeom prst="roundRect">
            <a:avLst>
              <a:gd name="adj" fmla="val 17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2095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0646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06466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Integrating data from multiple disparate sources into a single unified pipeline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34176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0778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merge of two different datasets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07788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and cleaning null values and duplicates in merged datasets.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947398"/>
            <a:ext cx="13027581" cy="1383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409110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transformations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091107"/>
            <a:ext cx="6056352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formatting and type conversion issues during transformation (e.g.,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time_stamp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column) due to multiple format mismatches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33114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4748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Implementation and Maintenance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474851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and maintain the system effectively to ensure seamless operation.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34436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648807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inconsistency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48807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 existed many data that were inconsistent throughout the dataset, which were cleaned out before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9980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 Data Pipeline with Azure Data Factory, Databricks and Dashboard for Insightful analysis on Uber/Lyft Cab Prices and Weather Impact on Surcharge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8907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problem statement of this project is to design and implement a scalable data pipeline using Azure Data Factory and Databricks to ingest, transform, and analyze Uber/Lyft cab pricing data and weather conditions.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1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aim is to develop a reliable data model and visualization layer that provide actionable insights into the impact of weather on cab surcharges.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526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will assist stakeholders in identifying patterns, forecasting demand, and optimizing pricing strategies under varying conditions, thereby enhancing the overall decision-making process for pricing and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Input Data 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662" y="26687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Weather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Pulled from a CSV file hosted in a Git repository. Containing detailed weather conditions for Boston during the period of cab data collection.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0339" y="26687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Uber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Stored in Azure Blob Storage as CSV file, containing trip details and pricing information of Uber Cab Rides.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662" y="581858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Lyft Cab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Sourced from an Azure SQL Database, containing trip details and pricing information of Lyft Cab Rides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 Stacks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5882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43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Ingestion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92728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Data Factory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orchestrates the data ingestion process, pulling data from various sources.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295882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43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492728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is stored in various locations, including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Blob Storage,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SQL Database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Cosmos DB.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295882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43686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Processing &amp; Transformation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281613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Azure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performs data cleansing, transformation, and feature engineering using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PySpark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Spark-SQL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295882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43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92728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Databricks dashboard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presents visualization of key insights from the processed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979" y="468987"/>
            <a:ext cx="4296608" cy="533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Solution Flow Diagram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79" y="1343144"/>
            <a:ext cx="852845" cy="1364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5570" y="1513642"/>
            <a:ext cx="213205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Ingestion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978462" y="1882378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data from various sources like Git Repository( using Copy Data Tool) , Azure SQL Database, and Azure Blob Storage into the ADF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705570" y="2257544"/>
            <a:ext cx="12327850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79" y="2707719"/>
            <a:ext cx="852845" cy="13645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05570" y="2878217"/>
            <a:ext cx="213205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Storage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978462" y="3246953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Merged Uber and Lyft datasets using a union operation in Data Flow due to their similar schema.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978462" y="3579495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Stored merged outputs in Cosmos DB containers named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Cab_Rides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9" y="4072295"/>
            <a:ext cx="852845" cy="232802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05570" y="4242792"/>
            <a:ext cx="3259336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Cleaning and Transformation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978462" y="4611529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Pulled data from Cosmos NoSQL into Databricks.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1978462" y="4944070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null values and duplicates and Merged Cab data and Weather data.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1978462" y="5276612"/>
            <a:ext cx="1205495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a new column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price_per_mile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standardize price analysis.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1978462" y="5616773"/>
            <a:ext cx="12054959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Converted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time_stamp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a readable date format and added extra columns like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highlight>
                  <a:srgbClr val="0F16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weekday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1978462" y="5956935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Temporarily stored the final data in Databricks volume for further visualization.</a:t>
            </a:r>
            <a:endParaRPr lang="en-US" sz="13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79" y="6400324"/>
            <a:ext cx="852845" cy="13645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705570" y="6570821"/>
            <a:ext cx="2132052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Visualization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1978462" y="6939558"/>
            <a:ext cx="1205495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Visualized data to analyze trends, patterns, and correlations based on data-driven insights.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5107"/>
            <a:ext cx="8693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Flow : Merge Similar Sources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7514"/>
            <a:ext cx="13042821" cy="53569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9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ADF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85355"/>
            <a:ext cx="13042821" cy="5621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4591"/>
            <a:ext cx="4851440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Dashboard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133" y="1529001"/>
            <a:ext cx="1327213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https://adb-3249565684546148.8.azuredatabricks.net/?o=3249565684546148#notebook/566598230449711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3" y="2057757"/>
            <a:ext cx="4728567" cy="51084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9133" y="7384494"/>
            <a:ext cx="1327213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Solution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Enables ride-sharing companies to understand how weather affects demand, optimize pricing models, and better serve customers.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correlations can be derived between weather conditions (e.g., rain, snow) and surcharges, helping to predict peak demand periods.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634264"/>
            <a:ext cx="3559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Business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 valuable insights into demand patterns, identify ride trends, and optimize resource allocation.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2024-10-07T01:47:13Z</dcterms:created>
  <dcterms:modified xsi:type="dcterms:W3CDTF">2024-10-07T01:47:13Z</dcterms:modified>
</cp:coreProperties>
</file>